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
      <p:font typeface="Pacifico"/>
      <p:regular r:id="rId31"/>
    </p:embeddedFont>
    <p:embeddedFont>
      <p:font typeface="Merriweather"/>
      <p:regular r:id="rId32"/>
      <p:bold r:id="rId33"/>
      <p:italic r:id="rId34"/>
      <p:boldItalic r:id="rId35"/>
    </p:embeddedFont>
    <p:embeddedFont>
      <p:font typeface="Alfa Slab On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9AA0A6"/>
          </p15:clr>
        </p15:guide>
        <p15:guide id="2" orient="horz" pos="6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609"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cifico-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lfaSlabO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ee2c0fa9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ee2c0fa9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ee2c0fa9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ee2c0fa9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ee2c0fa96_4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ee2c0fa96_4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ee2c0fa96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ee2c0fa96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ee2c0fa96_4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ee2c0fa96_4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ee2c0fa9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ee2c0fa9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ee2c0fa9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ee2c0fa9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ee2c0fa96_4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ee2c0fa96_4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535738" y="260650"/>
            <a:ext cx="3895500" cy="98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5500">
                <a:solidFill>
                  <a:srgbClr val="000000"/>
                </a:solidFill>
                <a:highlight>
                  <a:srgbClr val="FFFFFF"/>
                </a:highlight>
                <a:latin typeface="Raleway"/>
                <a:ea typeface="Raleway"/>
                <a:cs typeface="Raleway"/>
                <a:sym typeface="Raleway"/>
              </a:rPr>
              <a:t>E-Exhibition</a:t>
            </a:r>
            <a:endParaRPr b="1" sz="5500">
              <a:solidFill>
                <a:srgbClr val="000000"/>
              </a:solidFill>
              <a:latin typeface="Raleway"/>
              <a:ea typeface="Raleway"/>
              <a:cs typeface="Raleway"/>
              <a:sym typeface="Raleway"/>
            </a:endParaRPr>
          </a:p>
        </p:txBody>
      </p:sp>
      <p:pic>
        <p:nvPicPr>
          <p:cNvPr id="65" name="Google Shape;65;p13"/>
          <p:cNvPicPr preferRelativeResize="0"/>
          <p:nvPr/>
        </p:nvPicPr>
        <p:blipFill>
          <a:blip r:embed="rId3">
            <a:alphaModFix/>
          </a:blip>
          <a:stretch>
            <a:fillRect/>
          </a:stretch>
        </p:blipFill>
        <p:spPr>
          <a:xfrm>
            <a:off x="51570" y="65000"/>
            <a:ext cx="956003" cy="899223"/>
          </a:xfrm>
          <a:prstGeom prst="rect">
            <a:avLst/>
          </a:prstGeom>
          <a:noFill/>
          <a:ln>
            <a:noFill/>
          </a:ln>
        </p:spPr>
      </p:pic>
      <p:pic>
        <p:nvPicPr>
          <p:cNvPr id="66" name="Google Shape;66;p13"/>
          <p:cNvPicPr preferRelativeResize="0"/>
          <p:nvPr/>
        </p:nvPicPr>
        <p:blipFill>
          <a:blip r:embed="rId4">
            <a:alphaModFix/>
          </a:blip>
          <a:stretch>
            <a:fillRect/>
          </a:stretch>
        </p:blipFill>
        <p:spPr>
          <a:xfrm>
            <a:off x="8016078" y="-147077"/>
            <a:ext cx="1365646" cy="1272887"/>
          </a:xfrm>
          <a:prstGeom prst="rect">
            <a:avLst/>
          </a:prstGeom>
          <a:noFill/>
          <a:ln>
            <a:noFill/>
          </a:ln>
        </p:spPr>
      </p:pic>
      <p:sp>
        <p:nvSpPr>
          <p:cNvPr id="67" name="Google Shape;67;p13"/>
          <p:cNvSpPr txBox="1"/>
          <p:nvPr/>
        </p:nvSpPr>
        <p:spPr>
          <a:xfrm>
            <a:off x="3223500" y="1326713"/>
            <a:ext cx="2697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highlight>
                  <a:srgbClr val="FFFFFF"/>
                </a:highlight>
                <a:latin typeface="Lato"/>
                <a:ea typeface="Lato"/>
                <a:cs typeface="Lato"/>
                <a:sym typeface="Lato"/>
              </a:rPr>
              <a:t>Proposed By</a:t>
            </a:r>
            <a:r>
              <a:rPr b="1" lang="en" sz="3200">
                <a:latin typeface="Lato"/>
                <a:ea typeface="Lato"/>
                <a:cs typeface="Lato"/>
                <a:sym typeface="Lato"/>
              </a:rPr>
              <a:t>   </a:t>
            </a:r>
            <a:r>
              <a:rPr b="1" lang="en" sz="3200">
                <a:solidFill>
                  <a:srgbClr val="FFFFFF"/>
                </a:solidFill>
                <a:latin typeface="Lato"/>
                <a:ea typeface="Lato"/>
                <a:cs typeface="Lato"/>
                <a:sym typeface="Lato"/>
              </a:rPr>
              <a:t>  </a:t>
            </a:r>
            <a:endParaRPr b="1" sz="3200">
              <a:solidFill>
                <a:srgbClr val="FFFFFF"/>
              </a:solidFill>
              <a:latin typeface="Lato"/>
              <a:ea typeface="Lato"/>
              <a:cs typeface="Lato"/>
              <a:sym typeface="Lato"/>
            </a:endParaRPr>
          </a:p>
        </p:txBody>
      </p:sp>
      <p:sp>
        <p:nvSpPr>
          <p:cNvPr id="68" name="Google Shape;68;p13"/>
          <p:cNvSpPr txBox="1"/>
          <p:nvPr/>
        </p:nvSpPr>
        <p:spPr>
          <a:xfrm>
            <a:off x="2677200" y="3977150"/>
            <a:ext cx="378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lt1"/>
                </a:solidFill>
                <a:latin typeface="Lato"/>
                <a:ea typeface="Lato"/>
                <a:cs typeface="Lato"/>
                <a:sym typeface="Lato"/>
              </a:rPr>
              <a:t>Team Vibhav</a:t>
            </a:r>
            <a:endParaRPr b="1" sz="4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1881025" y="220200"/>
            <a:ext cx="5051400" cy="87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400">
                <a:latin typeface="Raleway"/>
                <a:ea typeface="Raleway"/>
                <a:cs typeface="Raleway"/>
                <a:sym typeface="Raleway"/>
              </a:rPr>
              <a:t>Merits / Demerits</a:t>
            </a:r>
            <a:endParaRPr sz="4400">
              <a:latin typeface="Raleway"/>
              <a:ea typeface="Raleway"/>
              <a:cs typeface="Raleway"/>
              <a:sym typeface="Raleway"/>
            </a:endParaRPr>
          </a:p>
        </p:txBody>
      </p:sp>
      <p:sp>
        <p:nvSpPr>
          <p:cNvPr id="147" name="Google Shape;147;p22"/>
          <p:cNvSpPr txBox="1"/>
          <p:nvPr/>
        </p:nvSpPr>
        <p:spPr>
          <a:xfrm>
            <a:off x="922475" y="1998742"/>
            <a:ext cx="7519500" cy="17979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0"/>
              </a:spcBef>
              <a:spcAft>
                <a:spcPts val="0"/>
              </a:spcAft>
              <a:buNone/>
            </a:pPr>
            <a:r>
              <a:t/>
            </a:r>
            <a:endParaRPr sz="1800">
              <a:latin typeface="Roboto"/>
              <a:ea typeface="Roboto"/>
              <a:cs typeface="Roboto"/>
              <a:sym typeface="Roboto"/>
            </a:endParaRPr>
          </a:p>
          <a:p>
            <a:pPr indent="0" lvl="0" marL="12700" marR="12700" rtl="0" algn="l">
              <a:lnSpc>
                <a:spcPct val="115000"/>
              </a:lnSpc>
              <a:spcBef>
                <a:spcPts val="0"/>
              </a:spcBef>
              <a:spcAft>
                <a:spcPts val="0"/>
              </a:spcAft>
              <a:buNone/>
            </a:pPr>
            <a:r>
              <a:t/>
            </a:r>
            <a:endParaRPr sz="1800">
              <a:latin typeface="Roboto"/>
              <a:ea typeface="Roboto"/>
              <a:cs typeface="Roboto"/>
              <a:sym typeface="Roboto"/>
            </a:endParaRPr>
          </a:p>
          <a:p>
            <a:pPr indent="0" lvl="0" marL="0" marR="12700" rtl="0" algn="l">
              <a:lnSpc>
                <a:spcPct val="115000"/>
              </a:lnSpc>
              <a:spcBef>
                <a:spcPts val="0"/>
              </a:spcBef>
              <a:spcAft>
                <a:spcPts val="0"/>
              </a:spcAft>
              <a:buNone/>
            </a:pPr>
            <a:r>
              <a:t/>
            </a:r>
            <a:endParaRPr sz="1800">
              <a:latin typeface="Roboto"/>
              <a:ea typeface="Roboto"/>
              <a:cs typeface="Roboto"/>
              <a:sym typeface="Roboto"/>
            </a:endParaRPr>
          </a:p>
          <a:p>
            <a:pPr indent="0" lvl="0" marL="12700" marR="12700" rtl="0" algn="l">
              <a:lnSpc>
                <a:spcPct val="115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FFFFFF"/>
              </a:solidFill>
            </a:endParaRPr>
          </a:p>
        </p:txBody>
      </p:sp>
      <p:sp>
        <p:nvSpPr>
          <p:cNvPr id="148" name="Google Shape;148;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600">
                <a:solidFill>
                  <a:srgbClr val="000000"/>
                </a:solidFill>
                <a:latin typeface="Raleway"/>
                <a:ea typeface="Raleway"/>
                <a:cs typeface="Raleway"/>
                <a:sym typeface="Raleway"/>
              </a:rPr>
              <a:t>Merits:</a:t>
            </a:r>
            <a:endParaRPr b="1" sz="2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b="1" sz="20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b="1" sz="2000">
              <a:solidFill>
                <a:srgbClr val="000000"/>
              </a:solidFill>
              <a:latin typeface="Lato"/>
              <a:ea typeface="Lato"/>
              <a:cs typeface="Lato"/>
              <a:sym typeface="Lato"/>
            </a:endParaRPr>
          </a:p>
          <a:p>
            <a:pPr indent="0" lvl="0" marL="12700" marR="12700" rtl="0" algn="l">
              <a:spcBef>
                <a:spcPts val="0"/>
              </a:spcBef>
              <a:spcAft>
                <a:spcPts val="0"/>
              </a:spcAft>
              <a:buNone/>
            </a:pPr>
            <a:r>
              <a:rPr lang="en" sz="1800">
                <a:solidFill>
                  <a:srgbClr val="000000"/>
                </a:solidFill>
                <a:latin typeface="Lato"/>
                <a:ea typeface="Lato"/>
                <a:cs typeface="Lato"/>
                <a:sym typeface="Lato"/>
              </a:rPr>
              <a:t>It’ll provide easy visualization of the project in a  personalized context. It’ll allow them a self-guided  exploration in the field of AR .</a:t>
            </a:r>
            <a:endParaRPr>
              <a:latin typeface="Lato"/>
              <a:ea typeface="Lato"/>
              <a:cs typeface="Lato"/>
              <a:sym typeface="Lato"/>
            </a:endParaRPr>
          </a:p>
        </p:txBody>
      </p:sp>
      <p:sp>
        <p:nvSpPr>
          <p:cNvPr id="149" name="Google Shape;149;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12700" rtl="0" algn="l">
              <a:spcBef>
                <a:spcPts val="0"/>
              </a:spcBef>
              <a:spcAft>
                <a:spcPts val="0"/>
              </a:spcAft>
              <a:buNone/>
            </a:pPr>
            <a:r>
              <a:rPr b="1" lang="en" sz="2600">
                <a:solidFill>
                  <a:srgbClr val="000000"/>
                </a:solidFill>
                <a:latin typeface="Raleway"/>
                <a:ea typeface="Raleway"/>
                <a:cs typeface="Raleway"/>
                <a:sym typeface="Raleway"/>
              </a:rPr>
              <a:t>Demerits:</a:t>
            </a:r>
            <a:endParaRPr b="1" sz="2600">
              <a:solidFill>
                <a:srgbClr val="000000"/>
              </a:solidFill>
              <a:latin typeface="Raleway"/>
              <a:ea typeface="Raleway"/>
              <a:cs typeface="Raleway"/>
              <a:sym typeface="Raleway"/>
            </a:endParaRPr>
          </a:p>
          <a:p>
            <a:pPr indent="0" lvl="0" marL="12700" rtl="0" algn="l">
              <a:spcBef>
                <a:spcPts val="0"/>
              </a:spcBef>
              <a:spcAft>
                <a:spcPts val="0"/>
              </a:spcAft>
              <a:buNone/>
            </a:pPr>
            <a:r>
              <a:t/>
            </a:r>
            <a:endParaRPr b="1" sz="2000">
              <a:solidFill>
                <a:srgbClr val="000000"/>
              </a:solidFill>
              <a:latin typeface="Raleway"/>
              <a:ea typeface="Raleway"/>
              <a:cs typeface="Raleway"/>
              <a:sym typeface="Raleway"/>
            </a:endParaRPr>
          </a:p>
          <a:p>
            <a:pPr indent="0" lvl="0" marL="12700" rtl="0" algn="l">
              <a:spcBef>
                <a:spcPts val="0"/>
              </a:spcBef>
              <a:spcAft>
                <a:spcPts val="0"/>
              </a:spcAft>
              <a:buNone/>
            </a:pPr>
            <a:r>
              <a:t/>
            </a:r>
            <a:endParaRPr b="1" sz="2000">
              <a:solidFill>
                <a:srgbClr val="000000"/>
              </a:solidFill>
            </a:endParaRPr>
          </a:p>
          <a:p>
            <a:pPr indent="0" lvl="0" marL="12700" rtl="0" algn="l">
              <a:spcBef>
                <a:spcPts val="0"/>
              </a:spcBef>
              <a:spcAft>
                <a:spcPts val="0"/>
              </a:spcAft>
              <a:buNone/>
            </a:pPr>
            <a:r>
              <a:rPr lang="en" sz="1800">
                <a:solidFill>
                  <a:srgbClr val="000000"/>
                </a:solidFill>
                <a:latin typeface="Lato"/>
                <a:ea typeface="Lato"/>
                <a:cs typeface="Lato"/>
                <a:sym typeface="Lato"/>
              </a:rPr>
              <a:t>Users watching the exhibition will be unable to interact with each other</a:t>
            </a:r>
            <a:r>
              <a:rPr lang="en" sz="1800">
                <a:solidFill>
                  <a:srgbClr val="000000"/>
                </a:solidFill>
              </a:rPr>
              <a:t>.</a:t>
            </a:r>
            <a:endParaRPr sz="1800"/>
          </a:p>
        </p:txBody>
      </p:sp>
      <p:pic>
        <p:nvPicPr>
          <p:cNvPr id="150" name="Google Shape;150;p22"/>
          <p:cNvPicPr preferRelativeResize="0"/>
          <p:nvPr/>
        </p:nvPicPr>
        <p:blipFill>
          <a:blip r:embed="rId3">
            <a:alphaModFix/>
          </a:blip>
          <a:stretch>
            <a:fillRect/>
          </a:stretch>
        </p:blipFill>
        <p:spPr>
          <a:xfrm>
            <a:off x="7963603" y="-140847"/>
            <a:ext cx="1339428" cy="1266546"/>
          </a:xfrm>
          <a:prstGeom prst="rect">
            <a:avLst/>
          </a:prstGeom>
          <a:noFill/>
          <a:ln>
            <a:noFill/>
          </a:ln>
        </p:spPr>
      </p:pic>
      <p:pic>
        <p:nvPicPr>
          <p:cNvPr id="151" name="Google Shape;151;p22"/>
          <p:cNvPicPr preferRelativeResize="0"/>
          <p:nvPr/>
        </p:nvPicPr>
        <p:blipFill>
          <a:blip r:embed="rId4">
            <a:alphaModFix/>
          </a:blip>
          <a:stretch>
            <a:fillRect/>
          </a:stretch>
        </p:blipFill>
        <p:spPr>
          <a:xfrm>
            <a:off x="83850" y="90354"/>
            <a:ext cx="898727" cy="8987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2457691" y="180506"/>
            <a:ext cx="4432800" cy="81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400">
                <a:latin typeface="Raleway"/>
                <a:ea typeface="Raleway"/>
                <a:cs typeface="Raleway"/>
                <a:sym typeface="Raleway"/>
              </a:rPr>
              <a:t>Business Aspects</a:t>
            </a:r>
            <a:endParaRPr b="1" sz="4400">
              <a:latin typeface="Raleway"/>
              <a:ea typeface="Raleway"/>
              <a:cs typeface="Raleway"/>
              <a:sym typeface="Raleway"/>
            </a:endParaRPr>
          </a:p>
        </p:txBody>
      </p:sp>
      <p:sp>
        <p:nvSpPr>
          <p:cNvPr id="157" name="Google Shape;157;p23"/>
          <p:cNvSpPr txBox="1"/>
          <p:nvPr/>
        </p:nvSpPr>
        <p:spPr>
          <a:xfrm>
            <a:off x="2687900" y="1139450"/>
            <a:ext cx="54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 name="Google Shape;158;p23"/>
          <p:cNvSpPr txBox="1"/>
          <p:nvPr/>
        </p:nvSpPr>
        <p:spPr>
          <a:xfrm>
            <a:off x="1341775" y="1677225"/>
            <a:ext cx="70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I</a:t>
            </a:r>
            <a:endParaRPr>
              <a:solidFill>
                <a:srgbClr val="FFFFFF"/>
              </a:solidFill>
              <a:latin typeface="Times New Roman"/>
              <a:ea typeface="Times New Roman"/>
              <a:cs typeface="Times New Roman"/>
              <a:sym typeface="Times New Roman"/>
            </a:endParaRPr>
          </a:p>
        </p:txBody>
      </p:sp>
      <p:sp>
        <p:nvSpPr>
          <p:cNvPr id="159" name="Google Shape;159;p23"/>
          <p:cNvSpPr txBox="1"/>
          <p:nvPr/>
        </p:nvSpPr>
        <p:spPr>
          <a:xfrm>
            <a:off x="224700" y="1677225"/>
            <a:ext cx="86946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Lato"/>
              <a:buChar char="●"/>
            </a:pPr>
            <a:r>
              <a:rPr lang="en" sz="2200">
                <a:latin typeface="Lato"/>
                <a:ea typeface="Lato"/>
                <a:cs typeface="Lato"/>
                <a:sym typeface="Lato"/>
              </a:rPr>
              <a:t>This project can be used for displaying various projects virtually using 3D models in future.</a:t>
            </a:r>
            <a:endParaRPr sz="2200">
              <a:latin typeface="Lato"/>
              <a:ea typeface="Lato"/>
              <a:cs typeface="Lato"/>
              <a:sym typeface="Lato"/>
            </a:endParaRPr>
          </a:p>
          <a:p>
            <a:pPr indent="0" lvl="0" marL="0" rtl="0" algn="l">
              <a:spcBef>
                <a:spcPts val="0"/>
              </a:spcBef>
              <a:spcAft>
                <a:spcPts val="0"/>
              </a:spcAft>
              <a:buNone/>
            </a:pPr>
            <a:r>
              <a:t/>
            </a:r>
            <a:endParaRPr sz="2200">
              <a:latin typeface="Lato"/>
              <a:ea typeface="Lato"/>
              <a:cs typeface="Lato"/>
              <a:sym typeface="Lato"/>
            </a:endParaRPr>
          </a:p>
          <a:p>
            <a:pPr indent="0" lvl="0" marL="0" rtl="0" algn="l">
              <a:spcBef>
                <a:spcPts val="0"/>
              </a:spcBef>
              <a:spcAft>
                <a:spcPts val="0"/>
              </a:spcAft>
              <a:buNone/>
            </a:pPr>
            <a:r>
              <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Also the projects can be used for conducting </a:t>
            </a:r>
            <a:r>
              <a:rPr lang="en" sz="2200">
                <a:latin typeface="Lato"/>
                <a:ea typeface="Lato"/>
                <a:cs typeface="Lato"/>
                <a:sym typeface="Lato"/>
              </a:rPr>
              <a:t>exhibitions </a:t>
            </a:r>
            <a:r>
              <a:rPr lang="en" sz="2200">
                <a:latin typeface="Lato"/>
                <a:ea typeface="Lato"/>
                <a:cs typeface="Lato"/>
                <a:sym typeface="Lato"/>
              </a:rPr>
              <a:t>which will save time and space.</a:t>
            </a:r>
            <a:endParaRPr sz="2200">
              <a:latin typeface="Lato"/>
              <a:ea typeface="Lato"/>
              <a:cs typeface="Lato"/>
              <a:sym typeface="Lato"/>
            </a:endParaRPr>
          </a:p>
          <a:p>
            <a:pPr indent="0" lvl="0" marL="457200" rtl="0" algn="l">
              <a:spcBef>
                <a:spcPts val="0"/>
              </a:spcBef>
              <a:spcAft>
                <a:spcPts val="0"/>
              </a:spcAft>
              <a:buNone/>
            </a:pPr>
            <a:r>
              <a:t/>
            </a:r>
            <a:endParaRPr sz="2200">
              <a:latin typeface="Lato"/>
              <a:ea typeface="Lato"/>
              <a:cs typeface="Lato"/>
              <a:sym typeface="Lato"/>
            </a:endParaRPr>
          </a:p>
          <a:p>
            <a:pPr indent="0" lvl="0" marL="457200" rtl="0" algn="l">
              <a:spcBef>
                <a:spcPts val="0"/>
              </a:spcBef>
              <a:spcAft>
                <a:spcPts val="0"/>
              </a:spcAft>
              <a:buNone/>
            </a:pPr>
            <a:r>
              <a:t/>
            </a:r>
            <a:endParaRPr sz="2200">
              <a:latin typeface="Lato"/>
              <a:ea typeface="Lato"/>
              <a:cs typeface="Lato"/>
              <a:sym typeface="Lato"/>
            </a:endParaRPr>
          </a:p>
        </p:txBody>
      </p:sp>
      <p:pic>
        <p:nvPicPr>
          <p:cNvPr id="160" name="Google Shape;160;p23"/>
          <p:cNvPicPr preferRelativeResize="0"/>
          <p:nvPr/>
        </p:nvPicPr>
        <p:blipFill>
          <a:blip r:embed="rId3">
            <a:alphaModFix/>
          </a:blip>
          <a:stretch>
            <a:fillRect/>
          </a:stretch>
        </p:blipFill>
        <p:spPr>
          <a:xfrm>
            <a:off x="83850" y="90354"/>
            <a:ext cx="898727" cy="898727"/>
          </a:xfrm>
          <a:prstGeom prst="rect">
            <a:avLst/>
          </a:prstGeom>
          <a:noFill/>
          <a:ln>
            <a:noFill/>
          </a:ln>
        </p:spPr>
      </p:pic>
      <p:pic>
        <p:nvPicPr>
          <p:cNvPr id="161" name="Google Shape;161;p23"/>
          <p:cNvPicPr preferRelativeResize="0"/>
          <p:nvPr/>
        </p:nvPicPr>
        <p:blipFill>
          <a:blip r:embed="rId4">
            <a:alphaModFix/>
          </a:blip>
          <a:stretch>
            <a:fillRect/>
          </a:stretch>
        </p:blipFill>
        <p:spPr>
          <a:xfrm>
            <a:off x="7973834" y="-126650"/>
            <a:ext cx="1354349" cy="1280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nvSpPr>
        <p:spPr>
          <a:xfrm>
            <a:off x="1080936" y="1703050"/>
            <a:ext cx="71715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1"/>
                </a:solidFill>
                <a:latin typeface="Raleway"/>
                <a:ea typeface="Raleway"/>
                <a:cs typeface="Raleway"/>
                <a:sym typeface="Raleway"/>
              </a:rPr>
              <a:t>You can now ask any of the queries nudging your curious minds</a:t>
            </a:r>
            <a:r>
              <a:rPr lang="en" sz="4000">
                <a:solidFill>
                  <a:schemeClr val="accent1"/>
                </a:solidFill>
                <a:latin typeface="Alfa Slab One"/>
                <a:ea typeface="Alfa Slab One"/>
                <a:cs typeface="Alfa Slab One"/>
                <a:sym typeface="Alfa Slab One"/>
              </a:rPr>
              <a:t>!</a:t>
            </a:r>
            <a:endParaRPr sz="4000">
              <a:solidFill>
                <a:schemeClr val="accent1"/>
              </a:solidFill>
              <a:latin typeface="Alfa Slab One"/>
              <a:ea typeface="Alfa Slab One"/>
              <a:cs typeface="Alfa Slab One"/>
              <a:sym typeface="Alfa Slab One"/>
            </a:endParaRPr>
          </a:p>
        </p:txBody>
      </p:sp>
      <p:pic>
        <p:nvPicPr>
          <p:cNvPr id="167" name="Google Shape;167;p24"/>
          <p:cNvPicPr preferRelativeResize="0"/>
          <p:nvPr/>
        </p:nvPicPr>
        <p:blipFill>
          <a:blip r:embed="rId3">
            <a:alphaModFix/>
          </a:blip>
          <a:stretch>
            <a:fillRect/>
          </a:stretch>
        </p:blipFill>
        <p:spPr>
          <a:xfrm>
            <a:off x="-139" y="49300"/>
            <a:ext cx="1005225" cy="934433"/>
          </a:xfrm>
          <a:prstGeom prst="rect">
            <a:avLst/>
          </a:prstGeom>
          <a:noFill/>
          <a:ln>
            <a:noFill/>
          </a:ln>
        </p:spPr>
      </p:pic>
      <p:pic>
        <p:nvPicPr>
          <p:cNvPr id="168" name="Google Shape;168;p24"/>
          <p:cNvPicPr preferRelativeResize="0"/>
          <p:nvPr/>
        </p:nvPicPr>
        <p:blipFill>
          <a:blip r:embed="rId4">
            <a:alphaModFix/>
          </a:blip>
          <a:stretch>
            <a:fillRect/>
          </a:stretch>
        </p:blipFill>
        <p:spPr>
          <a:xfrm>
            <a:off x="8032711" y="-162872"/>
            <a:ext cx="1383223" cy="12892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nvSpPr>
        <p:spPr>
          <a:xfrm>
            <a:off x="1740200" y="2691364"/>
            <a:ext cx="680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accent2"/>
                </a:solidFill>
                <a:latin typeface="Pacifico"/>
                <a:ea typeface="Pacifico"/>
                <a:cs typeface="Pacifico"/>
                <a:sym typeface="Pacifico"/>
              </a:rPr>
              <a:t>Thanks you for your time!</a:t>
            </a:r>
            <a:endParaRPr sz="4000">
              <a:solidFill>
                <a:schemeClr val="accent2"/>
              </a:solidFill>
              <a:latin typeface="Pacifico"/>
              <a:ea typeface="Pacifico"/>
              <a:cs typeface="Pacifico"/>
              <a:sym typeface="Pacifico"/>
            </a:endParaRPr>
          </a:p>
        </p:txBody>
      </p:sp>
      <p:sp>
        <p:nvSpPr>
          <p:cNvPr id="174" name="Google Shape;174;p25"/>
          <p:cNvSpPr txBox="1"/>
          <p:nvPr/>
        </p:nvSpPr>
        <p:spPr>
          <a:xfrm>
            <a:off x="2564600" y="1139918"/>
            <a:ext cx="516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chemeClr val="accent2"/>
                </a:solidFill>
                <a:latin typeface="Pacifico"/>
                <a:ea typeface="Pacifico"/>
                <a:cs typeface="Pacifico"/>
                <a:sym typeface="Pacifico"/>
              </a:rPr>
              <a:t>Team Vibhav</a:t>
            </a:r>
            <a:endParaRPr sz="5500">
              <a:solidFill>
                <a:schemeClr val="accent2"/>
              </a:solidFill>
              <a:latin typeface="Pacifico"/>
              <a:ea typeface="Pacifico"/>
              <a:cs typeface="Pacifico"/>
              <a:sym typeface="Pacifico"/>
            </a:endParaRPr>
          </a:p>
        </p:txBody>
      </p:sp>
      <p:pic>
        <p:nvPicPr>
          <p:cNvPr id="175" name="Google Shape;175;p25"/>
          <p:cNvPicPr preferRelativeResize="0"/>
          <p:nvPr/>
        </p:nvPicPr>
        <p:blipFill>
          <a:blip r:embed="rId3">
            <a:alphaModFix/>
          </a:blip>
          <a:stretch>
            <a:fillRect/>
          </a:stretch>
        </p:blipFill>
        <p:spPr>
          <a:xfrm>
            <a:off x="0" y="0"/>
            <a:ext cx="950426" cy="950451"/>
          </a:xfrm>
          <a:prstGeom prst="rect">
            <a:avLst/>
          </a:prstGeom>
          <a:noFill/>
          <a:ln>
            <a:noFill/>
          </a:ln>
        </p:spPr>
      </p:pic>
      <p:pic>
        <p:nvPicPr>
          <p:cNvPr id="176" name="Google Shape;176;p25"/>
          <p:cNvPicPr preferRelativeResize="0"/>
          <p:nvPr/>
        </p:nvPicPr>
        <p:blipFill>
          <a:blip r:embed="rId4">
            <a:alphaModFix/>
          </a:blip>
          <a:stretch>
            <a:fillRect/>
          </a:stretch>
        </p:blipFill>
        <p:spPr>
          <a:xfrm>
            <a:off x="7919750" y="-183950"/>
            <a:ext cx="1376650" cy="13019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342350" y="295575"/>
            <a:ext cx="28914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latin typeface="Raleway"/>
                <a:ea typeface="Raleway"/>
                <a:cs typeface="Raleway"/>
                <a:sym typeface="Raleway"/>
              </a:rPr>
              <a:t>Overview:</a:t>
            </a:r>
            <a:r>
              <a:rPr b="1" lang="en" sz="4200">
                <a:latin typeface="Roboto"/>
                <a:ea typeface="Roboto"/>
                <a:cs typeface="Roboto"/>
                <a:sym typeface="Roboto"/>
              </a:rPr>
              <a:t> </a:t>
            </a:r>
            <a:endParaRPr b="1" sz="4300">
              <a:latin typeface="Roboto"/>
              <a:ea typeface="Roboto"/>
              <a:cs typeface="Roboto"/>
              <a:sym typeface="Roboto"/>
            </a:endParaRPr>
          </a:p>
        </p:txBody>
      </p:sp>
      <p:sp>
        <p:nvSpPr>
          <p:cNvPr id="74" name="Google Shape;74;p14"/>
          <p:cNvSpPr txBox="1"/>
          <p:nvPr/>
        </p:nvSpPr>
        <p:spPr>
          <a:xfrm>
            <a:off x="311700" y="1702900"/>
            <a:ext cx="85206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Lato"/>
              <a:buChar char="●"/>
            </a:pPr>
            <a:r>
              <a:rPr lang="en" sz="2300">
                <a:latin typeface="Lato"/>
                <a:ea typeface="Lato"/>
                <a:cs typeface="Lato"/>
                <a:sym typeface="Lato"/>
              </a:rPr>
              <a:t>Objectives</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Problem</a:t>
            </a:r>
            <a:r>
              <a:rPr lang="en" sz="2300">
                <a:latin typeface="Lato"/>
                <a:ea typeface="Lato"/>
                <a:cs typeface="Lato"/>
                <a:sym typeface="Lato"/>
              </a:rPr>
              <a:t> the project solves</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Solution to the problem</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Techstack</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Softwares used</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Novelty of the project</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Merits/Demerits</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en" sz="2300">
                <a:latin typeface="Lato"/>
                <a:ea typeface="Lato"/>
                <a:cs typeface="Lato"/>
                <a:sym typeface="Lato"/>
              </a:rPr>
              <a:t>Business Aspects</a:t>
            </a:r>
            <a:endParaRPr sz="2300">
              <a:latin typeface="Lato"/>
              <a:ea typeface="Lato"/>
              <a:cs typeface="Lato"/>
              <a:sym typeface="Lato"/>
            </a:endParaRPr>
          </a:p>
        </p:txBody>
      </p:sp>
      <p:pic>
        <p:nvPicPr>
          <p:cNvPr id="75" name="Google Shape;75;p14"/>
          <p:cNvPicPr preferRelativeResize="0"/>
          <p:nvPr/>
        </p:nvPicPr>
        <p:blipFill>
          <a:blip r:embed="rId3">
            <a:alphaModFix/>
          </a:blip>
          <a:stretch>
            <a:fillRect/>
          </a:stretch>
        </p:blipFill>
        <p:spPr>
          <a:xfrm>
            <a:off x="7930217" y="-157571"/>
            <a:ext cx="1365103" cy="1290848"/>
          </a:xfrm>
          <a:prstGeom prst="rect">
            <a:avLst/>
          </a:prstGeom>
          <a:noFill/>
          <a:ln>
            <a:noFill/>
          </a:ln>
        </p:spPr>
      </p:pic>
      <p:pic>
        <p:nvPicPr>
          <p:cNvPr id="76" name="Google Shape;76;p14"/>
          <p:cNvPicPr preferRelativeResize="0"/>
          <p:nvPr/>
        </p:nvPicPr>
        <p:blipFill>
          <a:blip r:embed="rId4">
            <a:alphaModFix/>
          </a:blip>
          <a:stretch>
            <a:fillRect/>
          </a:stretch>
        </p:blipFill>
        <p:spPr>
          <a:xfrm>
            <a:off x="0" y="27375"/>
            <a:ext cx="939672" cy="939672"/>
          </a:xfrm>
          <a:prstGeom prst="rect">
            <a:avLst/>
          </a:prstGeom>
          <a:noFill/>
          <a:ln>
            <a:noFill/>
          </a:ln>
        </p:spPr>
      </p:pic>
      <p:pic>
        <p:nvPicPr>
          <p:cNvPr id="77" name="Google Shape;77;p14"/>
          <p:cNvPicPr preferRelativeResize="0"/>
          <p:nvPr/>
        </p:nvPicPr>
        <p:blipFill>
          <a:blip r:embed="rId5">
            <a:alphaModFix/>
          </a:blip>
          <a:stretch>
            <a:fillRect/>
          </a:stretch>
        </p:blipFill>
        <p:spPr>
          <a:xfrm>
            <a:off x="4268652" y="2076625"/>
            <a:ext cx="4745350" cy="2289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790175" y="2155350"/>
            <a:ext cx="2869500" cy="8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latin typeface="Raleway"/>
                <a:ea typeface="Raleway"/>
                <a:cs typeface="Raleway"/>
                <a:sym typeface="Raleway"/>
              </a:rPr>
              <a:t>O</a:t>
            </a:r>
            <a:r>
              <a:rPr b="1" lang="en" sz="4000">
                <a:latin typeface="Raleway"/>
                <a:ea typeface="Raleway"/>
                <a:cs typeface="Raleway"/>
                <a:sym typeface="Raleway"/>
              </a:rPr>
              <a:t>bjectives</a:t>
            </a:r>
            <a:endParaRPr b="1" sz="4000">
              <a:latin typeface="Raleway"/>
              <a:ea typeface="Raleway"/>
              <a:cs typeface="Raleway"/>
              <a:sym typeface="Raleway"/>
            </a:endParaRPr>
          </a:p>
        </p:txBody>
      </p:sp>
      <p:sp>
        <p:nvSpPr>
          <p:cNvPr id="83" name="Google Shape;83;p15"/>
          <p:cNvSpPr txBox="1"/>
          <p:nvPr>
            <p:ph idx="1" type="body"/>
          </p:nvPr>
        </p:nvSpPr>
        <p:spPr>
          <a:xfrm>
            <a:off x="4778675" y="1377050"/>
            <a:ext cx="4166400" cy="23526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935"/>
              <a:buNone/>
            </a:pPr>
            <a:r>
              <a:rPr lang="en" sz="2115">
                <a:latin typeface="Lato"/>
                <a:ea typeface="Lato"/>
                <a:cs typeface="Lato"/>
                <a:sym typeface="Lato"/>
              </a:rPr>
              <a:t>Our objective is to create an interactive virtual environment for the exhibition of various hardware </a:t>
            </a:r>
            <a:r>
              <a:rPr lang="en" sz="2115">
                <a:latin typeface="Lato"/>
                <a:ea typeface="Lato"/>
                <a:cs typeface="Lato"/>
                <a:sym typeface="Lato"/>
              </a:rPr>
              <a:t>projects</a:t>
            </a:r>
            <a:r>
              <a:rPr lang="en" sz="2115">
                <a:latin typeface="Lato"/>
                <a:ea typeface="Lato"/>
                <a:cs typeface="Lato"/>
                <a:sym typeface="Lato"/>
              </a:rPr>
              <a:t> by their 3D models and interaction with a question answering bot.</a:t>
            </a:r>
            <a:endParaRPr sz="2015">
              <a:latin typeface="Lato"/>
              <a:ea typeface="Lato"/>
              <a:cs typeface="Lato"/>
              <a:sym typeface="Lato"/>
            </a:endParaRPr>
          </a:p>
          <a:p>
            <a:pPr indent="0" lvl="0" marL="0" rtl="0" algn="ctr">
              <a:lnSpc>
                <a:spcPct val="105000"/>
              </a:lnSpc>
              <a:spcBef>
                <a:spcPts val="1200"/>
              </a:spcBef>
              <a:spcAft>
                <a:spcPts val="1200"/>
              </a:spcAft>
              <a:buSzPts val="935"/>
              <a:buNone/>
            </a:pPr>
            <a:r>
              <a:t/>
            </a:r>
            <a:endParaRPr sz="2015">
              <a:latin typeface="Roboto"/>
              <a:ea typeface="Roboto"/>
              <a:cs typeface="Roboto"/>
              <a:sym typeface="Roboto"/>
            </a:endParaRPr>
          </a:p>
        </p:txBody>
      </p:sp>
      <p:pic>
        <p:nvPicPr>
          <p:cNvPr id="84" name="Google Shape;84;p15"/>
          <p:cNvPicPr preferRelativeResize="0"/>
          <p:nvPr/>
        </p:nvPicPr>
        <p:blipFill>
          <a:blip r:embed="rId3">
            <a:alphaModFix/>
          </a:blip>
          <a:stretch>
            <a:fillRect/>
          </a:stretch>
        </p:blipFill>
        <p:spPr>
          <a:xfrm>
            <a:off x="21675" y="97859"/>
            <a:ext cx="903551" cy="903576"/>
          </a:xfrm>
          <a:prstGeom prst="rect">
            <a:avLst/>
          </a:prstGeom>
          <a:noFill/>
          <a:ln>
            <a:noFill/>
          </a:ln>
        </p:spPr>
      </p:pic>
      <p:pic>
        <p:nvPicPr>
          <p:cNvPr id="85" name="Google Shape;85;p15"/>
          <p:cNvPicPr preferRelativeResize="0"/>
          <p:nvPr/>
        </p:nvPicPr>
        <p:blipFill>
          <a:blip r:embed="rId4">
            <a:alphaModFix/>
          </a:blip>
          <a:stretch>
            <a:fillRect/>
          </a:stretch>
        </p:blipFill>
        <p:spPr>
          <a:xfrm>
            <a:off x="8020800" y="-97141"/>
            <a:ext cx="1383223" cy="1289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91350" y="949500"/>
            <a:ext cx="3624300" cy="16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59">
                <a:solidFill>
                  <a:srgbClr val="FFFFFF"/>
                </a:solidFill>
                <a:latin typeface="Raleway"/>
                <a:ea typeface="Raleway"/>
                <a:cs typeface="Raleway"/>
                <a:sym typeface="Raleway"/>
              </a:rPr>
              <a:t>Problems the Project solves</a:t>
            </a:r>
            <a:endParaRPr b="1" sz="2640">
              <a:solidFill>
                <a:srgbClr val="FFFFFF"/>
              </a:solidFill>
              <a:latin typeface="Raleway"/>
              <a:ea typeface="Raleway"/>
              <a:cs typeface="Raleway"/>
              <a:sym typeface="Raleway"/>
            </a:endParaRPr>
          </a:p>
        </p:txBody>
      </p:sp>
      <p:sp>
        <p:nvSpPr>
          <p:cNvPr id="91" name="Google Shape;91;p16"/>
          <p:cNvSpPr txBox="1"/>
          <p:nvPr/>
        </p:nvSpPr>
        <p:spPr>
          <a:xfrm>
            <a:off x="0" y="2267550"/>
            <a:ext cx="4528500" cy="26301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500"/>
              </a:spcBef>
              <a:spcAft>
                <a:spcPts val="0"/>
              </a:spcAft>
              <a:buClr>
                <a:schemeClr val="dk1"/>
              </a:buClr>
              <a:buSzPts val="1100"/>
              <a:buFont typeface="Arial"/>
              <a:buNone/>
            </a:pPr>
            <a:r>
              <a:rPr lang="en" sz="1800">
                <a:solidFill>
                  <a:srgbClr val="FFFFFF"/>
                </a:solidFill>
                <a:latin typeface="Lato"/>
                <a:ea typeface="Lato"/>
                <a:cs typeface="Lato"/>
                <a:sym typeface="Lato"/>
              </a:rPr>
              <a:t>● It is difficult to conduct an exhibition in th</a:t>
            </a:r>
            <a:r>
              <a:rPr lang="en" sz="1800">
                <a:solidFill>
                  <a:srgbClr val="FFFFFF"/>
                </a:solidFill>
                <a:latin typeface="Lato"/>
                <a:ea typeface="Lato"/>
                <a:cs typeface="Lato"/>
                <a:sym typeface="Lato"/>
              </a:rPr>
              <a:t>is pandemic</a:t>
            </a:r>
            <a:r>
              <a:rPr lang="en" sz="1800">
                <a:solidFill>
                  <a:srgbClr val="FFFFFF"/>
                </a:solidFill>
                <a:latin typeface="Lato"/>
                <a:ea typeface="Lato"/>
                <a:cs typeface="Lato"/>
                <a:sym typeface="Lato"/>
              </a:rPr>
              <a:t>.</a:t>
            </a:r>
            <a:endParaRPr sz="1800">
              <a:solidFill>
                <a:srgbClr val="FFFFFF"/>
              </a:solidFill>
              <a:latin typeface="Lato"/>
              <a:ea typeface="Lato"/>
              <a:cs typeface="Lato"/>
              <a:sym typeface="Lato"/>
            </a:endParaRPr>
          </a:p>
          <a:p>
            <a:pPr indent="0" lvl="0" marL="12700" marR="12700" rtl="0" algn="l">
              <a:lnSpc>
                <a:spcPct val="115000"/>
              </a:lnSpc>
              <a:spcBef>
                <a:spcPts val="500"/>
              </a:spcBef>
              <a:spcAft>
                <a:spcPts val="0"/>
              </a:spcAft>
              <a:buClr>
                <a:schemeClr val="dk1"/>
              </a:buClr>
              <a:buSzPts val="1100"/>
              <a:buFont typeface="Arial"/>
              <a:buNone/>
            </a:pPr>
            <a:r>
              <a:rPr lang="en"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0" lvl="0" marL="12700" marR="12700" rtl="0" algn="l">
              <a:lnSpc>
                <a:spcPct val="115000"/>
              </a:lnSpc>
              <a:spcBef>
                <a:spcPts val="500"/>
              </a:spcBef>
              <a:spcAft>
                <a:spcPts val="0"/>
              </a:spcAft>
              <a:buClr>
                <a:schemeClr val="dk1"/>
              </a:buClr>
              <a:buSzPts val="1100"/>
              <a:buFont typeface="Arial"/>
              <a:buNone/>
            </a:pPr>
            <a:r>
              <a:rPr lang="en" sz="1800">
                <a:solidFill>
                  <a:srgbClr val="FFFFFF"/>
                </a:solidFill>
                <a:latin typeface="Lato"/>
                <a:ea typeface="Lato"/>
                <a:cs typeface="Lato"/>
                <a:sym typeface="Lato"/>
              </a:rPr>
              <a:t>● Many good projects do not get much recognition.</a:t>
            </a:r>
            <a:endParaRPr sz="1800">
              <a:solidFill>
                <a:srgbClr val="FFFFFF"/>
              </a:solidFill>
              <a:latin typeface="Lato"/>
              <a:ea typeface="Lato"/>
              <a:cs typeface="Lato"/>
              <a:sym typeface="Lato"/>
            </a:endParaRPr>
          </a:p>
          <a:p>
            <a:pPr indent="0" lvl="0" marL="12700" marR="12700" rtl="0" algn="l">
              <a:lnSpc>
                <a:spcPct val="115000"/>
              </a:lnSpc>
              <a:spcBef>
                <a:spcPts val="500"/>
              </a:spcBef>
              <a:spcAft>
                <a:spcPts val="0"/>
              </a:spcAft>
              <a:buClr>
                <a:schemeClr val="dk1"/>
              </a:buClr>
              <a:buSzPts val="1100"/>
              <a:buFont typeface="Arial"/>
              <a:buNone/>
            </a:pPr>
            <a:r>
              <a:t/>
            </a:r>
            <a:endParaRPr sz="1800">
              <a:solidFill>
                <a:srgbClr val="FFFFFF"/>
              </a:solidFill>
              <a:latin typeface="Lato"/>
              <a:ea typeface="Lato"/>
              <a:cs typeface="Lato"/>
              <a:sym typeface="Lato"/>
            </a:endParaRPr>
          </a:p>
          <a:p>
            <a:pPr indent="0" lvl="0" marL="12700" marR="12700" rtl="0" algn="l">
              <a:lnSpc>
                <a:spcPct val="115000"/>
              </a:lnSpc>
              <a:spcBef>
                <a:spcPts val="500"/>
              </a:spcBef>
              <a:spcAft>
                <a:spcPts val="0"/>
              </a:spcAft>
              <a:buClr>
                <a:schemeClr val="dk1"/>
              </a:buClr>
              <a:buSzPts val="1100"/>
              <a:buFont typeface="Arial"/>
              <a:buNone/>
            </a:pPr>
            <a:r>
              <a:rPr lang="en" sz="1800">
                <a:solidFill>
                  <a:srgbClr val="FFFFFF"/>
                </a:solidFill>
                <a:latin typeface="Lato"/>
                <a:ea typeface="Lato"/>
                <a:cs typeface="Lato"/>
                <a:sym typeface="Lato"/>
              </a:rPr>
              <a:t>●It is costly to organize an exhibition</a:t>
            </a:r>
            <a:r>
              <a:rPr lang="en" sz="1600">
                <a:solidFill>
                  <a:srgbClr val="FFFFFF"/>
                </a:solidFill>
                <a:latin typeface="Lato"/>
                <a:ea typeface="Lato"/>
                <a:cs typeface="Lato"/>
                <a:sym typeface="Lato"/>
              </a:rPr>
              <a:t>.</a:t>
            </a:r>
            <a:endParaRPr sz="1600">
              <a:solidFill>
                <a:srgbClr val="FFFFFF"/>
              </a:solidFill>
              <a:latin typeface="Lato"/>
              <a:ea typeface="Lato"/>
              <a:cs typeface="Lato"/>
              <a:sym typeface="Lato"/>
            </a:endParaRPr>
          </a:p>
        </p:txBody>
      </p:sp>
      <p:sp>
        <p:nvSpPr>
          <p:cNvPr id="92" name="Google Shape;92;p16"/>
          <p:cNvSpPr txBox="1"/>
          <p:nvPr>
            <p:ph idx="1" type="subTitle"/>
          </p:nvPr>
        </p:nvSpPr>
        <p:spPr>
          <a:xfrm>
            <a:off x="9333875" y="949500"/>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3" name="Google Shape;93;p16"/>
          <p:cNvSpPr txBox="1"/>
          <p:nvPr>
            <p:ph idx="2" type="body"/>
          </p:nvPr>
        </p:nvSpPr>
        <p:spPr>
          <a:xfrm>
            <a:off x="10316050" y="-10007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6"/>
          <p:cNvPicPr preferRelativeResize="0"/>
          <p:nvPr/>
        </p:nvPicPr>
        <p:blipFill>
          <a:blip r:embed="rId3">
            <a:alphaModFix/>
          </a:blip>
          <a:stretch>
            <a:fillRect/>
          </a:stretch>
        </p:blipFill>
        <p:spPr>
          <a:xfrm>
            <a:off x="0" y="91750"/>
            <a:ext cx="926702" cy="926702"/>
          </a:xfrm>
          <a:prstGeom prst="rect">
            <a:avLst/>
          </a:prstGeom>
          <a:noFill/>
          <a:ln>
            <a:noFill/>
          </a:ln>
        </p:spPr>
      </p:pic>
      <p:pic>
        <p:nvPicPr>
          <p:cNvPr id="95" name="Google Shape;95;p16"/>
          <p:cNvPicPr preferRelativeResize="0"/>
          <p:nvPr/>
        </p:nvPicPr>
        <p:blipFill>
          <a:blip r:embed="rId4">
            <a:alphaModFix/>
          </a:blip>
          <a:stretch>
            <a:fillRect/>
          </a:stretch>
        </p:blipFill>
        <p:spPr>
          <a:xfrm>
            <a:off x="8018525" y="-125327"/>
            <a:ext cx="1417070" cy="1320803"/>
          </a:xfrm>
          <a:prstGeom prst="rect">
            <a:avLst/>
          </a:prstGeom>
          <a:noFill/>
          <a:ln>
            <a:noFill/>
          </a:ln>
        </p:spPr>
      </p:pic>
      <p:pic>
        <p:nvPicPr>
          <p:cNvPr id="96" name="Google Shape;96;p16"/>
          <p:cNvPicPr preferRelativeResize="0"/>
          <p:nvPr/>
        </p:nvPicPr>
        <p:blipFill>
          <a:blip r:embed="rId5">
            <a:alphaModFix/>
          </a:blip>
          <a:stretch>
            <a:fillRect/>
          </a:stretch>
        </p:blipFill>
        <p:spPr>
          <a:xfrm>
            <a:off x="4626175" y="1756425"/>
            <a:ext cx="4408749" cy="219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1341775" y="321475"/>
            <a:ext cx="6218700" cy="81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400">
                <a:latin typeface="Raleway"/>
                <a:ea typeface="Raleway"/>
                <a:cs typeface="Raleway"/>
                <a:sym typeface="Raleway"/>
              </a:rPr>
              <a:t>Solution to the Problem</a:t>
            </a:r>
            <a:endParaRPr b="1" sz="4400">
              <a:latin typeface="Raleway"/>
              <a:ea typeface="Raleway"/>
              <a:cs typeface="Raleway"/>
              <a:sym typeface="Raleway"/>
            </a:endParaRPr>
          </a:p>
        </p:txBody>
      </p:sp>
      <p:sp>
        <p:nvSpPr>
          <p:cNvPr id="102" name="Google Shape;102;p17"/>
          <p:cNvSpPr txBox="1"/>
          <p:nvPr/>
        </p:nvSpPr>
        <p:spPr>
          <a:xfrm>
            <a:off x="2687900" y="1139450"/>
            <a:ext cx="54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 name="Google Shape;103;p17"/>
          <p:cNvSpPr txBox="1"/>
          <p:nvPr/>
        </p:nvSpPr>
        <p:spPr>
          <a:xfrm>
            <a:off x="1341775" y="1677225"/>
            <a:ext cx="70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I</a:t>
            </a:r>
            <a:endParaRPr>
              <a:solidFill>
                <a:srgbClr val="FFFFFF"/>
              </a:solidFill>
              <a:latin typeface="Times New Roman"/>
              <a:ea typeface="Times New Roman"/>
              <a:cs typeface="Times New Roman"/>
              <a:sym typeface="Times New Roman"/>
            </a:endParaRPr>
          </a:p>
        </p:txBody>
      </p:sp>
      <p:sp>
        <p:nvSpPr>
          <p:cNvPr id="104" name="Google Shape;104;p17"/>
          <p:cNvSpPr txBox="1"/>
          <p:nvPr/>
        </p:nvSpPr>
        <p:spPr>
          <a:xfrm>
            <a:off x="224725" y="1450400"/>
            <a:ext cx="8694600" cy="3093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Lato"/>
              <a:buChar char="●"/>
            </a:pPr>
            <a:r>
              <a:rPr lang="en" sz="2100">
                <a:latin typeface="Lato"/>
                <a:ea typeface="Lato"/>
                <a:cs typeface="Lato"/>
                <a:sym typeface="Lato"/>
              </a:rPr>
              <a:t>The project involves use of  virtual environment  which solves the problem of conducting exhibition virtually.</a:t>
            </a:r>
            <a:endParaRPr sz="2100">
              <a:latin typeface="Lato"/>
              <a:ea typeface="Lato"/>
              <a:cs typeface="Lato"/>
              <a:sym typeface="Lato"/>
            </a:endParaRPr>
          </a:p>
          <a:p>
            <a:pPr indent="0" lvl="0" marL="457200" rtl="0" algn="l">
              <a:spcBef>
                <a:spcPts val="0"/>
              </a:spcBef>
              <a:spcAft>
                <a:spcPts val="0"/>
              </a:spcAft>
              <a:buNone/>
            </a:pPr>
            <a:r>
              <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en" sz="2100">
                <a:latin typeface="Lato"/>
                <a:ea typeface="Lato"/>
                <a:cs typeface="Lato"/>
                <a:sym typeface="Lato"/>
              </a:rPr>
              <a:t>Also this project provides a platform to showcase many other projects which didn’t receive much recognition.</a:t>
            </a:r>
            <a:endParaRPr sz="2100">
              <a:latin typeface="Lato"/>
              <a:ea typeface="Lato"/>
              <a:cs typeface="Lato"/>
              <a:sym typeface="Lato"/>
            </a:endParaRPr>
          </a:p>
          <a:p>
            <a:pPr indent="0" lvl="0" marL="457200" rtl="0" algn="l">
              <a:spcBef>
                <a:spcPts val="0"/>
              </a:spcBef>
              <a:spcAft>
                <a:spcPts val="0"/>
              </a:spcAft>
              <a:buNone/>
            </a:pPr>
            <a:r>
              <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en" sz="2100">
                <a:latin typeface="Lato"/>
                <a:ea typeface="Lato"/>
                <a:cs typeface="Lato"/>
                <a:sym typeface="Lato"/>
              </a:rPr>
              <a:t>It is a cost effective way to organize an exhibition.</a:t>
            </a:r>
            <a:endParaRPr sz="2100">
              <a:latin typeface="Lato"/>
              <a:ea typeface="Lato"/>
              <a:cs typeface="Lato"/>
              <a:sym typeface="Lato"/>
            </a:endParaRPr>
          </a:p>
          <a:p>
            <a:pPr indent="0" lvl="0" marL="457200" rtl="0" algn="l">
              <a:spcBef>
                <a:spcPts val="0"/>
              </a:spcBef>
              <a:spcAft>
                <a:spcPts val="0"/>
              </a:spcAft>
              <a:buNone/>
            </a:pPr>
            <a:r>
              <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en" sz="2100">
                <a:latin typeface="Lato"/>
                <a:ea typeface="Lato"/>
                <a:cs typeface="Lato"/>
                <a:sym typeface="Lato"/>
              </a:rPr>
              <a:t>It saves lots of time and space.</a:t>
            </a:r>
            <a:endParaRPr sz="2100">
              <a:latin typeface="Lato"/>
              <a:ea typeface="Lato"/>
              <a:cs typeface="Lato"/>
              <a:sym typeface="Lato"/>
            </a:endParaRPr>
          </a:p>
        </p:txBody>
      </p:sp>
      <p:pic>
        <p:nvPicPr>
          <p:cNvPr id="105" name="Google Shape;105;p17"/>
          <p:cNvPicPr preferRelativeResize="0"/>
          <p:nvPr/>
        </p:nvPicPr>
        <p:blipFill>
          <a:blip r:embed="rId3">
            <a:alphaModFix/>
          </a:blip>
          <a:stretch>
            <a:fillRect/>
          </a:stretch>
        </p:blipFill>
        <p:spPr>
          <a:xfrm>
            <a:off x="83850" y="68325"/>
            <a:ext cx="898727" cy="898727"/>
          </a:xfrm>
          <a:prstGeom prst="rect">
            <a:avLst/>
          </a:prstGeom>
          <a:noFill/>
          <a:ln>
            <a:noFill/>
          </a:ln>
        </p:spPr>
      </p:pic>
      <p:pic>
        <p:nvPicPr>
          <p:cNvPr id="106" name="Google Shape;106;p17"/>
          <p:cNvPicPr preferRelativeResize="0"/>
          <p:nvPr/>
        </p:nvPicPr>
        <p:blipFill>
          <a:blip r:embed="rId4">
            <a:alphaModFix/>
          </a:blip>
          <a:stretch>
            <a:fillRect/>
          </a:stretch>
        </p:blipFill>
        <p:spPr>
          <a:xfrm>
            <a:off x="7930509" y="-132286"/>
            <a:ext cx="1354349" cy="1280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52375" y="1020325"/>
            <a:ext cx="3254700" cy="94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400">
                <a:latin typeface="Raleway"/>
                <a:ea typeface="Raleway"/>
                <a:cs typeface="Raleway"/>
                <a:sym typeface="Raleway"/>
              </a:rPr>
              <a:t>Techstack</a:t>
            </a:r>
            <a:endParaRPr b="1" sz="4400">
              <a:latin typeface="Raleway"/>
              <a:ea typeface="Raleway"/>
              <a:cs typeface="Raleway"/>
              <a:sym typeface="Raleway"/>
            </a:endParaRPr>
          </a:p>
        </p:txBody>
      </p:sp>
      <p:sp>
        <p:nvSpPr>
          <p:cNvPr id="112" name="Google Shape;112;p18"/>
          <p:cNvSpPr txBox="1"/>
          <p:nvPr/>
        </p:nvSpPr>
        <p:spPr>
          <a:xfrm>
            <a:off x="252375" y="1968050"/>
            <a:ext cx="33816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Augmented Reality</a:t>
            </a:r>
            <a:endParaRPr sz="2400">
              <a:solidFill>
                <a:srgbClr val="FFFFFF"/>
              </a:solidFill>
              <a:latin typeface="Lato"/>
              <a:ea typeface="Lato"/>
              <a:cs typeface="Lato"/>
              <a:sym typeface="Lato"/>
            </a:endParaRPr>
          </a:p>
          <a:p>
            <a:pPr indent="0" lvl="0" marL="457200" rtl="0" algn="l">
              <a:spcBef>
                <a:spcPts val="0"/>
              </a:spcBef>
              <a:spcAft>
                <a:spcPts val="0"/>
              </a:spcAft>
              <a:buNone/>
            </a:pPr>
            <a:r>
              <a:t/>
            </a:r>
            <a:endParaRPr sz="2400">
              <a:solidFill>
                <a:srgbClr val="FFFFFF"/>
              </a:solidFill>
              <a:latin typeface="Lato"/>
              <a:ea typeface="Lato"/>
              <a:cs typeface="Lato"/>
              <a:sym typeface="Lato"/>
            </a:endParaRPr>
          </a:p>
          <a:p>
            <a:pPr indent="-381000" lvl="0" marL="457200" rtl="0" algn="l">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Natural Language Processing</a:t>
            </a:r>
            <a:endParaRPr sz="2400">
              <a:solidFill>
                <a:srgbClr val="FFFFFF"/>
              </a:solidFill>
              <a:latin typeface="Lato"/>
              <a:ea typeface="Lato"/>
              <a:cs typeface="Lato"/>
              <a:sym typeface="Lato"/>
            </a:endParaRPr>
          </a:p>
          <a:p>
            <a:pPr indent="0" lvl="0" marL="457200" rtl="0" algn="l">
              <a:spcBef>
                <a:spcPts val="0"/>
              </a:spcBef>
              <a:spcAft>
                <a:spcPts val="0"/>
              </a:spcAft>
              <a:buNone/>
            </a:pPr>
            <a:r>
              <a:t/>
            </a:r>
            <a:endParaRPr sz="2400">
              <a:solidFill>
                <a:srgbClr val="FFFFFF"/>
              </a:solidFill>
              <a:latin typeface="Lato"/>
              <a:ea typeface="Lato"/>
              <a:cs typeface="Lato"/>
              <a:sym typeface="Lato"/>
            </a:endParaRPr>
          </a:p>
          <a:p>
            <a:pPr indent="-381000" lvl="0" marL="457200" rtl="0" algn="l">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Cloud Technology</a:t>
            </a:r>
            <a:endParaRPr sz="1000">
              <a:solidFill>
                <a:srgbClr val="FFFFFF"/>
              </a:solidFill>
              <a:latin typeface="Lato"/>
              <a:ea typeface="Lato"/>
              <a:cs typeface="Lato"/>
              <a:sym typeface="Lato"/>
            </a:endParaRPr>
          </a:p>
        </p:txBody>
      </p:sp>
      <p:pic>
        <p:nvPicPr>
          <p:cNvPr id="113" name="Google Shape;113;p18"/>
          <p:cNvPicPr preferRelativeResize="0"/>
          <p:nvPr/>
        </p:nvPicPr>
        <p:blipFill>
          <a:blip r:embed="rId3">
            <a:alphaModFix/>
          </a:blip>
          <a:stretch>
            <a:fillRect/>
          </a:stretch>
        </p:blipFill>
        <p:spPr>
          <a:xfrm>
            <a:off x="3829725" y="1322500"/>
            <a:ext cx="5205226" cy="2244754"/>
          </a:xfrm>
          <a:prstGeom prst="rect">
            <a:avLst/>
          </a:prstGeom>
          <a:noFill/>
          <a:ln>
            <a:noFill/>
          </a:ln>
        </p:spPr>
      </p:pic>
      <p:pic>
        <p:nvPicPr>
          <p:cNvPr id="114" name="Google Shape;114;p18"/>
          <p:cNvPicPr preferRelativeResize="0"/>
          <p:nvPr/>
        </p:nvPicPr>
        <p:blipFill>
          <a:blip r:embed="rId4">
            <a:alphaModFix/>
          </a:blip>
          <a:stretch>
            <a:fillRect/>
          </a:stretch>
        </p:blipFill>
        <p:spPr>
          <a:xfrm>
            <a:off x="0" y="0"/>
            <a:ext cx="947701" cy="947701"/>
          </a:xfrm>
          <a:prstGeom prst="rect">
            <a:avLst/>
          </a:prstGeom>
          <a:noFill/>
          <a:ln>
            <a:noFill/>
          </a:ln>
        </p:spPr>
      </p:pic>
      <p:pic>
        <p:nvPicPr>
          <p:cNvPr id="115" name="Google Shape;115;p18"/>
          <p:cNvPicPr preferRelativeResize="0"/>
          <p:nvPr/>
        </p:nvPicPr>
        <p:blipFill>
          <a:blip r:embed="rId5">
            <a:alphaModFix/>
          </a:blip>
          <a:stretch>
            <a:fillRect/>
          </a:stretch>
        </p:blipFill>
        <p:spPr>
          <a:xfrm>
            <a:off x="8047121" y="-185191"/>
            <a:ext cx="1389401" cy="12950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519650" y="1455675"/>
            <a:ext cx="3436800" cy="1517100"/>
          </a:xfrm>
          <a:prstGeom prst="rect">
            <a:avLst/>
          </a:prstGeom>
        </p:spPr>
        <p:txBody>
          <a:bodyPr anchorCtr="0" anchor="t" bIns="91425" lIns="91425" spcFirstLastPara="1" rIns="149350" wrap="square" tIns="91425">
            <a:normAutofit/>
          </a:bodyPr>
          <a:lstStyle/>
          <a:p>
            <a:pPr indent="0" lvl="0" marL="0" rtl="0" algn="l">
              <a:spcBef>
                <a:spcPts val="0"/>
              </a:spcBef>
              <a:spcAft>
                <a:spcPts val="0"/>
              </a:spcAft>
              <a:buNone/>
            </a:pPr>
            <a:r>
              <a:rPr b="1" lang="en" sz="4300">
                <a:latin typeface="Raleway"/>
                <a:ea typeface="Raleway"/>
                <a:cs typeface="Raleway"/>
                <a:sym typeface="Raleway"/>
              </a:rPr>
              <a:t>Novelty of the project</a:t>
            </a:r>
            <a:endParaRPr sz="4300">
              <a:latin typeface="Raleway"/>
              <a:ea typeface="Raleway"/>
              <a:cs typeface="Raleway"/>
              <a:sym typeface="Raleway"/>
            </a:endParaRPr>
          </a:p>
        </p:txBody>
      </p:sp>
      <p:sp>
        <p:nvSpPr>
          <p:cNvPr id="121" name="Google Shape;121;p19"/>
          <p:cNvSpPr txBox="1"/>
          <p:nvPr>
            <p:ph idx="1" type="body"/>
          </p:nvPr>
        </p:nvSpPr>
        <p:spPr>
          <a:xfrm>
            <a:off x="4717475" y="1358600"/>
            <a:ext cx="4166400" cy="214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50">
                <a:solidFill>
                  <a:srgbClr val="000000"/>
                </a:solidFill>
              </a:rPr>
              <a:t>As due to the pandemic it is difficult to examine the hardware projects by seeing them in videos and images and with this we can see the 3D model of the projects and their workings. </a:t>
            </a:r>
            <a:endParaRPr sz="2050">
              <a:solidFill>
                <a:srgbClr val="000000"/>
              </a:solidFill>
            </a:endParaRPr>
          </a:p>
          <a:p>
            <a:pPr indent="0" lvl="0" marL="0" rtl="0" algn="l">
              <a:lnSpc>
                <a:spcPct val="115000"/>
              </a:lnSpc>
              <a:spcBef>
                <a:spcPts val="0"/>
              </a:spcBef>
              <a:spcAft>
                <a:spcPts val="1200"/>
              </a:spcAft>
              <a:buNone/>
            </a:pPr>
            <a:r>
              <a:t/>
            </a:r>
            <a:endParaRPr sz="1700"/>
          </a:p>
        </p:txBody>
      </p:sp>
      <p:pic>
        <p:nvPicPr>
          <p:cNvPr id="122" name="Google Shape;122;p19"/>
          <p:cNvPicPr preferRelativeResize="0"/>
          <p:nvPr/>
        </p:nvPicPr>
        <p:blipFill rotWithShape="1">
          <a:blip r:embed="rId3">
            <a:alphaModFix/>
          </a:blip>
          <a:srcRect b="-22825" l="0" r="-16103" t="6722"/>
          <a:stretch/>
        </p:blipFill>
        <p:spPr>
          <a:xfrm>
            <a:off x="0" y="72725"/>
            <a:ext cx="1047651" cy="1047651"/>
          </a:xfrm>
          <a:prstGeom prst="rect">
            <a:avLst/>
          </a:prstGeom>
          <a:noFill/>
          <a:ln>
            <a:noFill/>
          </a:ln>
        </p:spPr>
      </p:pic>
      <p:pic>
        <p:nvPicPr>
          <p:cNvPr id="123" name="Google Shape;123;p19"/>
          <p:cNvPicPr preferRelativeResize="0"/>
          <p:nvPr/>
        </p:nvPicPr>
        <p:blipFill>
          <a:blip r:embed="rId4">
            <a:alphaModFix/>
          </a:blip>
          <a:stretch>
            <a:fillRect/>
          </a:stretch>
        </p:blipFill>
        <p:spPr>
          <a:xfrm>
            <a:off x="8053225" y="-173349"/>
            <a:ext cx="1387997" cy="12937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56550" y="824600"/>
            <a:ext cx="40635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040">
                <a:latin typeface="Raleway"/>
                <a:ea typeface="Raleway"/>
                <a:cs typeface="Raleway"/>
                <a:sym typeface="Raleway"/>
              </a:rPr>
              <a:t>Softwares Used</a:t>
            </a:r>
            <a:endParaRPr b="1" sz="4040">
              <a:latin typeface="Raleway"/>
              <a:ea typeface="Raleway"/>
              <a:cs typeface="Raleway"/>
              <a:sym typeface="Raleway"/>
            </a:endParaRPr>
          </a:p>
        </p:txBody>
      </p:sp>
      <p:sp>
        <p:nvSpPr>
          <p:cNvPr id="129" name="Google Shape;129;p20"/>
          <p:cNvSpPr txBox="1"/>
          <p:nvPr>
            <p:ph idx="2" type="body"/>
          </p:nvPr>
        </p:nvSpPr>
        <p:spPr>
          <a:xfrm>
            <a:off x="311300" y="1569625"/>
            <a:ext cx="3954000" cy="454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latin typeface="Raleway"/>
                <a:ea typeface="Raleway"/>
                <a:cs typeface="Raleway"/>
                <a:sym typeface="Raleway"/>
              </a:rPr>
              <a:t>Blender</a:t>
            </a:r>
            <a:r>
              <a:rPr lang="en" sz="1500">
                <a:solidFill>
                  <a:srgbClr val="FFFFFF"/>
                </a:solidFill>
                <a:latin typeface="Lato"/>
                <a:ea typeface="Lato"/>
                <a:cs typeface="Lato"/>
                <a:sym typeface="Lato"/>
              </a:rPr>
              <a:t> - It is used for 3D objects and virtual element creations and the </a:t>
            </a:r>
            <a:r>
              <a:rPr lang="en" sz="1500">
                <a:solidFill>
                  <a:srgbClr val="FFFFFF"/>
                </a:solidFill>
                <a:latin typeface="Lato"/>
                <a:ea typeface="Lato"/>
                <a:cs typeface="Lato"/>
                <a:sym typeface="Lato"/>
              </a:rPr>
              <a:t>models</a:t>
            </a:r>
            <a:r>
              <a:rPr lang="en" sz="1500">
                <a:solidFill>
                  <a:srgbClr val="FFFFFF"/>
                </a:solidFill>
                <a:latin typeface="Lato"/>
                <a:ea typeface="Lato"/>
                <a:cs typeface="Lato"/>
                <a:sym typeface="Lato"/>
              </a:rPr>
              <a:t> used in the project. </a:t>
            </a:r>
            <a:endParaRPr sz="1500">
              <a:solidFill>
                <a:srgbClr val="FFFFFF"/>
              </a:solidFill>
              <a:latin typeface="Lato"/>
              <a:ea typeface="Lato"/>
              <a:cs typeface="Lato"/>
              <a:sym typeface="Lato"/>
            </a:endParaRPr>
          </a:p>
          <a:p>
            <a:pPr indent="0" lvl="0" marL="457200" rtl="0" algn="l">
              <a:spcBef>
                <a:spcPts val="1200"/>
              </a:spcBef>
              <a:spcAft>
                <a:spcPts val="0"/>
              </a:spcAft>
              <a:buNone/>
            </a:pPr>
            <a:r>
              <a:t/>
            </a:r>
            <a:endParaRPr sz="1500">
              <a:solidFill>
                <a:srgbClr val="FFFFFF"/>
              </a:solidFill>
              <a:latin typeface="Lato"/>
              <a:ea typeface="Lato"/>
              <a:cs typeface="Lato"/>
              <a:sym typeface="Lato"/>
            </a:endParaRPr>
          </a:p>
          <a:p>
            <a:pPr indent="-323850" lvl="0" marL="457200" rtl="0" algn="l">
              <a:spcBef>
                <a:spcPts val="1200"/>
              </a:spcBef>
              <a:spcAft>
                <a:spcPts val="0"/>
              </a:spcAft>
              <a:buClr>
                <a:srgbClr val="FFFFFF"/>
              </a:buClr>
              <a:buSzPts val="1500"/>
              <a:buChar char="●"/>
            </a:pPr>
            <a:r>
              <a:rPr lang="en" sz="1500">
                <a:solidFill>
                  <a:srgbClr val="FFFFFF"/>
                </a:solidFill>
                <a:latin typeface="Raleway"/>
                <a:ea typeface="Raleway"/>
                <a:cs typeface="Raleway"/>
                <a:sym typeface="Raleway"/>
              </a:rPr>
              <a:t>Unity -</a:t>
            </a:r>
            <a:r>
              <a:rPr lang="en" sz="1500">
                <a:solidFill>
                  <a:srgbClr val="FFFFFF"/>
                </a:solidFill>
                <a:latin typeface="Lato"/>
                <a:ea typeface="Lato"/>
                <a:cs typeface="Lato"/>
                <a:sym typeface="Lato"/>
              </a:rPr>
              <a:t> It is used for creating the virtual environment and graphic animations.</a:t>
            </a:r>
            <a:endParaRPr sz="1500">
              <a:solidFill>
                <a:srgbClr val="FFFFFF"/>
              </a:solidFill>
              <a:latin typeface="Lato"/>
              <a:ea typeface="Lato"/>
              <a:cs typeface="Lato"/>
              <a:sym typeface="Lato"/>
            </a:endParaRPr>
          </a:p>
          <a:p>
            <a:pPr indent="0" lvl="0" marL="457200" rtl="0" algn="l">
              <a:spcBef>
                <a:spcPts val="1200"/>
              </a:spcBef>
              <a:spcAft>
                <a:spcPts val="0"/>
              </a:spcAft>
              <a:buNone/>
            </a:pPr>
            <a:r>
              <a:t/>
            </a:r>
            <a:endParaRPr sz="1500">
              <a:solidFill>
                <a:srgbClr val="FFFFFF"/>
              </a:solidFill>
              <a:latin typeface="Lato"/>
              <a:ea typeface="Lato"/>
              <a:cs typeface="Lato"/>
              <a:sym typeface="Lato"/>
            </a:endParaRPr>
          </a:p>
          <a:p>
            <a:pPr indent="-323850" lvl="0" marL="457200" rtl="0" algn="l">
              <a:spcBef>
                <a:spcPts val="1200"/>
              </a:spcBef>
              <a:spcAft>
                <a:spcPts val="0"/>
              </a:spcAft>
              <a:buClr>
                <a:srgbClr val="FFFFFF"/>
              </a:buClr>
              <a:buSzPts val="1500"/>
              <a:buChar char="●"/>
            </a:pPr>
            <a:r>
              <a:rPr lang="en" sz="1500">
                <a:solidFill>
                  <a:srgbClr val="FFFFFF"/>
                </a:solidFill>
                <a:latin typeface="Raleway"/>
                <a:ea typeface="Raleway"/>
                <a:cs typeface="Raleway"/>
                <a:sym typeface="Raleway"/>
              </a:rPr>
              <a:t>VS code - </a:t>
            </a:r>
            <a:r>
              <a:rPr lang="en" sz="1500">
                <a:solidFill>
                  <a:srgbClr val="FFFFFF"/>
                </a:solidFill>
                <a:latin typeface="Lato"/>
                <a:ea typeface="Lato"/>
                <a:cs typeface="Lato"/>
                <a:sym typeface="Lato"/>
              </a:rPr>
              <a:t>As all the codes are done in python and C# and VS code is used for programming.</a:t>
            </a:r>
            <a:endParaRPr sz="1500">
              <a:solidFill>
                <a:srgbClr val="FFFFFF"/>
              </a:solidFill>
              <a:latin typeface="Lato"/>
              <a:ea typeface="Lato"/>
              <a:cs typeface="Lato"/>
              <a:sym typeface="Lato"/>
            </a:endParaRPr>
          </a:p>
        </p:txBody>
      </p:sp>
      <p:sp>
        <p:nvSpPr>
          <p:cNvPr id="130" name="Google Shape;130;p20"/>
          <p:cNvSpPr txBox="1"/>
          <p:nvPr>
            <p:ph idx="1" type="subTitle"/>
          </p:nvPr>
        </p:nvSpPr>
        <p:spPr>
          <a:xfrm>
            <a:off x="9823075" y="14806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31" name="Google Shape;131;p20"/>
          <p:cNvPicPr preferRelativeResize="0"/>
          <p:nvPr/>
        </p:nvPicPr>
        <p:blipFill>
          <a:blip r:embed="rId3">
            <a:alphaModFix/>
          </a:blip>
          <a:stretch>
            <a:fillRect/>
          </a:stretch>
        </p:blipFill>
        <p:spPr>
          <a:xfrm>
            <a:off x="0" y="76200"/>
            <a:ext cx="926702" cy="926702"/>
          </a:xfrm>
          <a:prstGeom prst="rect">
            <a:avLst/>
          </a:prstGeom>
          <a:noFill/>
          <a:ln>
            <a:noFill/>
          </a:ln>
        </p:spPr>
      </p:pic>
      <p:pic>
        <p:nvPicPr>
          <p:cNvPr id="132" name="Google Shape;132;p20"/>
          <p:cNvPicPr preferRelativeResize="0"/>
          <p:nvPr/>
        </p:nvPicPr>
        <p:blipFill>
          <a:blip r:embed="rId4">
            <a:alphaModFix/>
          </a:blip>
          <a:stretch>
            <a:fillRect/>
          </a:stretch>
        </p:blipFill>
        <p:spPr>
          <a:xfrm>
            <a:off x="8076425" y="-151675"/>
            <a:ext cx="1383199" cy="1289248"/>
          </a:xfrm>
          <a:prstGeom prst="rect">
            <a:avLst/>
          </a:prstGeom>
          <a:noFill/>
          <a:ln>
            <a:noFill/>
          </a:ln>
        </p:spPr>
      </p:pic>
      <p:pic>
        <p:nvPicPr>
          <p:cNvPr id="133" name="Google Shape;133;p20"/>
          <p:cNvPicPr preferRelativeResize="0"/>
          <p:nvPr/>
        </p:nvPicPr>
        <p:blipFill>
          <a:blip r:embed="rId5">
            <a:alphaModFix/>
          </a:blip>
          <a:stretch>
            <a:fillRect/>
          </a:stretch>
        </p:blipFill>
        <p:spPr>
          <a:xfrm>
            <a:off x="4561175" y="1538434"/>
            <a:ext cx="4582825" cy="238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546394" y="1838150"/>
            <a:ext cx="3706500" cy="112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500">
                <a:latin typeface="Raleway"/>
                <a:ea typeface="Raleway"/>
                <a:cs typeface="Raleway"/>
                <a:sym typeface="Raleway"/>
              </a:rPr>
              <a:t>Execution</a:t>
            </a:r>
            <a:endParaRPr b="1" sz="4500">
              <a:latin typeface="Raleway"/>
              <a:ea typeface="Raleway"/>
              <a:cs typeface="Raleway"/>
              <a:sym typeface="Raleway"/>
            </a:endParaRPr>
          </a:p>
        </p:txBody>
      </p:sp>
      <p:sp>
        <p:nvSpPr>
          <p:cNvPr id="139" name="Google Shape;139;p21"/>
          <p:cNvSpPr txBox="1"/>
          <p:nvPr>
            <p:ph idx="1" type="body"/>
          </p:nvPr>
        </p:nvSpPr>
        <p:spPr>
          <a:xfrm>
            <a:off x="4564575" y="883050"/>
            <a:ext cx="4166400" cy="3617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917">
                <a:solidFill>
                  <a:srgbClr val="000000"/>
                </a:solidFill>
                <a:latin typeface="Lato"/>
                <a:ea typeface="Lato"/>
                <a:cs typeface="Lato"/>
                <a:sym typeface="Lato"/>
              </a:rPr>
              <a:t>W</a:t>
            </a:r>
            <a:r>
              <a:rPr lang="en" sz="1917">
                <a:solidFill>
                  <a:srgbClr val="000000"/>
                </a:solidFill>
                <a:latin typeface="Lato"/>
                <a:ea typeface="Lato"/>
                <a:cs typeface="Lato"/>
                <a:sym typeface="Lato"/>
              </a:rPr>
              <a:t>e made 3D models of the projects using Blender. After that we created an environment of exhibition hall in Unity. Then we added texture to the models and added some animations to give a better idea about how the project works. </a:t>
            </a:r>
            <a:endParaRPr sz="1917">
              <a:solidFill>
                <a:srgbClr val="000000"/>
              </a:solidFill>
              <a:latin typeface="Lato"/>
              <a:ea typeface="Lato"/>
              <a:cs typeface="Lato"/>
              <a:sym typeface="Lato"/>
            </a:endParaRPr>
          </a:p>
          <a:p>
            <a:pPr indent="0" lvl="0" marL="0" rtl="0" algn="l">
              <a:lnSpc>
                <a:spcPct val="95000"/>
              </a:lnSpc>
              <a:spcBef>
                <a:spcPts val="1200"/>
              </a:spcBef>
              <a:spcAft>
                <a:spcPts val="0"/>
              </a:spcAft>
              <a:buSzPts val="852"/>
              <a:buNone/>
            </a:pPr>
            <a:r>
              <a:rPr lang="en" sz="1917">
                <a:solidFill>
                  <a:srgbClr val="000000"/>
                </a:solidFill>
                <a:latin typeface="Lato"/>
                <a:ea typeface="Lato"/>
                <a:cs typeface="Lato"/>
                <a:sym typeface="Lato"/>
              </a:rPr>
              <a:t>Also to make the user experience better we added a question answering bot to the project that will resolve the user's queries regarding the project using NLP.</a:t>
            </a:r>
            <a:endParaRPr sz="1917">
              <a:solidFill>
                <a:srgbClr val="000000"/>
              </a:solidFill>
              <a:latin typeface="Lato"/>
              <a:ea typeface="Lato"/>
              <a:cs typeface="Lato"/>
              <a:sym typeface="Lato"/>
            </a:endParaRPr>
          </a:p>
          <a:p>
            <a:pPr indent="0" lvl="0" marL="0" rtl="0" algn="l">
              <a:lnSpc>
                <a:spcPct val="95000"/>
              </a:lnSpc>
              <a:spcBef>
                <a:spcPts val="1200"/>
              </a:spcBef>
              <a:spcAft>
                <a:spcPts val="0"/>
              </a:spcAft>
              <a:buSzPts val="852"/>
              <a:buNone/>
            </a:pPr>
            <a:r>
              <a:t/>
            </a:r>
            <a:endParaRPr sz="1607">
              <a:solidFill>
                <a:srgbClr val="000000"/>
              </a:solidFill>
            </a:endParaRPr>
          </a:p>
          <a:p>
            <a:pPr indent="0" lvl="0" marL="0" rtl="0" algn="l">
              <a:lnSpc>
                <a:spcPct val="95000"/>
              </a:lnSpc>
              <a:spcBef>
                <a:spcPts val="1200"/>
              </a:spcBef>
              <a:spcAft>
                <a:spcPts val="0"/>
              </a:spcAft>
              <a:buSzPts val="852"/>
              <a:buNone/>
            </a:pPr>
            <a:r>
              <a:t/>
            </a:r>
            <a:endParaRPr sz="1607">
              <a:solidFill>
                <a:srgbClr val="000000"/>
              </a:solidFill>
            </a:endParaRPr>
          </a:p>
          <a:p>
            <a:pPr indent="0" lvl="0" marL="0" rtl="0" algn="l">
              <a:lnSpc>
                <a:spcPct val="95000"/>
              </a:lnSpc>
              <a:spcBef>
                <a:spcPts val="1200"/>
              </a:spcBef>
              <a:spcAft>
                <a:spcPts val="1200"/>
              </a:spcAft>
              <a:buSzPts val="852"/>
              <a:buNone/>
            </a:pPr>
            <a:r>
              <a:t/>
            </a:r>
            <a:endParaRPr sz="1607">
              <a:solidFill>
                <a:srgbClr val="000000"/>
              </a:solidFill>
            </a:endParaRPr>
          </a:p>
        </p:txBody>
      </p:sp>
      <p:pic>
        <p:nvPicPr>
          <p:cNvPr id="140" name="Google Shape;140;p21"/>
          <p:cNvPicPr preferRelativeResize="0"/>
          <p:nvPr/>
        </p:nvPicPr>
        <p:blipFill>
          <a:blip r:embed="rId3">
            <a:alphaModFix/>
          </a:blip>
          <a:stretch>
            <a:fillRect/>
          </a:stretch>
        </p:blipFill>
        <p:spPr>
          <a:xfrm>
            <a:off x="0" y="76200"/>
            <a:ext cx="950423" cy="950423"/>
          </a:xfrm>
          <a:prstGeom prst="rect">
            <a:avLst/>
          </a:prstGeom>
          <a:noFill/>
          <a:ln>
            <a:noFill/>
          </a:ln>
        </p:spPr>
      </p:pic>
      <p:pic>
        <p:nvPicPr>
          <p:cNvPr id="141" name="Google Shape;141;p21"/>
          <p:cNvPicPr preferRelativeResize="0"/>
          <p:nvPr/>
        </p:nvPicPr>
        <p:blipFill>
          <a:blip r:embed="rId4">
            <a:alphaModFix/>
          </a:blip>
          <a:stretch>
            <a:fillRect/>
          </a:stretch>
        </p:blipFill>
        <p:spPr>
          <a:xfrm>
            <a:off x="8079281" y="-170092"/>
            <a:ext cx="1368101" cy="127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